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Times New Roman Condensed Bold" panose="020B0604020202020204" charset="-18"/>
      <p:regular r:id="rId9"/>
    </p:embeddedFont>
    <p:embeddedFont>
      <p:font typeface="Times New Roman Condensed" panose="020B0604020202020204" charset="-18"/>
      <p:regular r:id="rId10"/>
    </p:embeddedFont>
    <p:embeddedFont>
      <p:font typeface="DejaVu Serif Bold" panose="020B0604020202020204" charset="0"/>
      <p:regular r:id="rId11"/>
    </p:embeddedFont>
    <p:embeddedFont>
      <p:font typeface="Alice Bold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rimo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-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3.png"/><Relationship Id="rId18" Type="http://schemas.openxmlformats.org/officeDocument/2006/relationships/image" Target="../media/image23.svg"/><Relationship Id="rId26" Type="http://schemas.openxmlformats.org/officeDocument/2006/relationships/image" Target="../media/image31.svg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image" Target="../media/image17.svg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2" Type="http://schemas.openxmlformats.org/officeDocument/2006/relationships/image" Target="../media/image7.jpe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openxmlformats.org/officeDocument/2006/relationships/image" Target="../media/image15.svg"/><Relationship Id="rId19" Type="http://schemas.openxmlformats.org/officeDocument/2006/relationships/image" Target="../media/image16.png"/><Relationship Id="rId4" Type="http://schemas.openxmlformats.org/officeDocument/2006/relationships/image" Target="../media/image9.svg"/><Relationship Id="rId9" Type="http://schemas.openxmlformats.org/officeDocument/2006/relationships/image" Target="../media/image11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4.svg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image" Target="../media/image34.svg"/><Relationship Id="rId21" Type="http://schemas.openxmlformats.org/officeDocument/2006/relationships/image" Target="../media/image52.svg"/><Relationship Id="rId7" Type="http://schemas.openxmlformats.org/officeDocument/2006/relationships/image" Target="../media/image38.svg"/><Relationship Id="rId12" Type="http://schemas.openxmlformats.org/officeDocument/2006/relationships/image" Target="../media/image26.png"/><Relationship Id="rId17" Type="http://schemas.openxmlformats.org/officeDocument/2006/relationships/image" Target="../media/image48.svg"/><Relationship Id="rId25" Type="http://schemas.openxmlformats.org/officeDocument/2006/relationships/image" Target="../media/image56.svg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2.svg"/><Relationship Id="rId24" Type="http://schemas.openxmlformats.org/officeDocument/2006/relationships/image" Target="../media/image32.pn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23" Type="http://schemas.openxmlformats.org/officeDocument/2006/relationships/image" Target="../media/image54.svg"/><Relationship Id="rId10" Type="http://schemas.openxmlformats.org/officeDocument/2006/relationships/image" Target="../media/image25.png"/><Relationship Id="rId19" Type="http://schemas.openxmlformats.org/officeDocument/2006/relationships/image" Target="../media/image50.svg"/><Relationship Id="rId4" Type="http://schemas.openxmlformats.org/officeDocument/2006/relationships/image" Target="../media/image22.png"/><Relationship Id="rId9" Type="http://schemas.openxmlformats.org/officeDocument/2006/relationships/image" Target="../media/image40.svg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openxmlformats.org/officeDocument/2006/relationships/image" Target="../media/image5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7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72954" y="673325"/>
            <a:ext cx="14282479" cy="9513135"/>
          </a:xfrm>
          <a:custGeom>
            <a:avLst/>
            <a:gdLst/>
            <a:ahLst/>
            <a:cxnLst/>
            <a:rect l="l" t="t" r="r" b="b"/>
            <a:pathLst>
              <a:path w="14282479" h="9513135">
                <a:moveTo>
                  <a:pt x="0" y="0"/>
                </a:moveTo>
                <a:lnTo>
                  <a:pt x="14282480" y="0"/>
                </a:lnTo>
                <a:lnTo>
                  <a:pt x="14282480" y="9513134"/>
                </a:lnTo>
                <a:lnTo>
                  <a:pt x="0" y="9513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03" t="-11052" r="-350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80429" y="673325"/>
            <a:ext cx="2300793" cy="3234859"/>
          </a:xfrm>
          <a:custGeom>
            <a:avLst/>
            <a:gdLst/>
            <a:ahLst/>
            <a:cxnLst/>
            <a:rect l="l" t="t" r="r" b="b"/>
            <a:pathLst>
              <a:path w="2300793" h="3234859">
                <a:moveTo>
                  <a:pt x="2300793" y="0"/>
                </a:moveTo>
                <a:lnTo>
                  <a:pt x="0" y="0"/>
                </a:lnTo>
                <a:lnTo>
                  <a:pt x="0" y="3234859"/>
                </a:lnTo>
                <a:lnTo>
                  <a:pt x="2300793" y="3234859"/>
                </a:lnTo>
                <a:lnTo>
                  <a:pt x="23007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81222" y="1400175"/>
            <a:ext cx="10525556" cy="3290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2"/>
              </a:lnSpc>
            </a:pPr>
            <a:endParaRPr/>
          </a:p>
          <a:p>
            <a:pPr algn="ctr">
              <a:lnSpc>
                <a:spcPts val="10211"/>
              </a:lnSpc>
            </a:pPr>
            <a:r>
              <a:rPr lang="en-US" sz="6303">
                <a:solidFill>
                  <a:srgbClr val="4D3527"/>
                </a:solidFill>
                <a:latin typeface="Times New Roman Condensed Bold"/>
              </a:rPr>
              <a:t>„ÎMPREUNĂ PRINDEM CURAJ!”</a:t>
            </a:r>
            <a:r>
              <a:rPr lang="en-US" sz="6303">
                <a:solidFill>
                  <a:srgbClr val="4D3527"/>
                </a:solidFill>
                <a:latin typeface="Times New Roman Condensed"/>
              </a:rPr>
              <a:t> </a:t>
            </a:r>
          </a:p>
          <a:p>
            <a:pPr algn="ctr">
              <a:lnSpc>
                <a:spcPts val="10211"/>
              </a:lnSpc>
            </a:pPr>
            <a:r>
              <a:rPr lang="en-US" sz="6303">
                <a:solidFill>
                  <a:srgbClr val="4D3527"/>
                </a:solidFill>
                <a:latin typeface="Times New Roman Condensed Bold"/>
              </a:rPr>
              <a:t>2023/2024</a:t>
            </a:r>
          </a:p>
        </p:txBody>
      </p:sp>
      <p:sp>
        <p:nvSpPr>
          <p:cNvPr id="6" name="Freeform 6"/>
          <p:cNvSpPr/>
          <p:nvPr/>
        </p:nvSpPr>
        <p:spPr>
          <a:xfrm>
            <a:off x="14406778" y="673325"/>
            <a:ext cx="2300793" cy="3234859"/>
          </a:xfrm>
          <a:custGeom>
            <a:avLst/>
            <a:gdLst/>
            <a:ahLst/>
            <a:cxnLst/>
            <a:rect l="l" t="t" r="r" b="b"/>
            <a:pathLst>
              <a:path w="2300793" h="3234859">
                <a:moveTo>
                  <a:pt x="0" y="0"/>
                </a:moveTo>
                <a:lnTo>
                  <a:pt x="2300793" y="0"/>
                </a:lnTo>
                <a:lnTo>
                  <a:pt x="2300793" y="3234859"/>
                </a:lnTo>
                <a:lnTo>
                  <a:pt x="0" y="323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38214" y="4943475"/>
            <a:ext cx="14179190" cy="468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D3527"/>
                </a:solidFill>
                <a:latin typeface="Times New Roman Condensed Bold"/>
              </a:rPr>
              <a:t>Program implementat conform prevederilor OME 6631/10.11.2023, finanțat prin Mecanismul național de susținere a prevenirii criminalității.</a:t>
            </a:r>
          </a:p>
          <a:p>
            <a:pPr algn="just">
              <a:lnSpc>
                <a:spcPts val="7279"/>
              </a:lnSpc>
            </a:pPr>
            <a:r>
              <a:rPr lang="en-US" sz="5199">
                <a:solidFill>
                  <a:srgbClr val="4D3527"/>
                </a:solidFill>
                <a:latin typeface="Times New Roman Condensed Bold"/>
              </a:rPr>
              <a:t>                      Colegiul Economic „Viilor”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4D3527"/>
              </a:solidFill>
              <a:latin typeface="Times New Roman Condense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1213173">
            <a:off x="-3074171" y="264355"/>
            <a:ext cx="5334291" cy="7160122"/>
          </a:xfrm>
          <a:custGeom>
            <a:avLst/>
            <a:gdLst/>
            <a:ahLst/>
            <a:cxnLst/>
            <a:rect l="l" t="t" r="r" b="b"/>
            <a:pathLst>
              <a:path w="5334291" h="7160122">
                <a:moveTo>
                  <a:pt x="0" y="0"/>
                </a:moveTo>
                <a:lnTo>
                  <a:pt x="5334291" y="0"/>
                </a:lnTo>
                <a:lnTo>
                  <a:pt x="5334291" y="7160122"/>
                </a:lnTo>
                <a:lnTo>
                  <a:pt x="0" y="7160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7637" flipH="1">
            <a:off x="14757234" y="2287279"/>
            <a:ext cx="5934833" cy="9327832"/>
          </a:xfrm>
          <a:custGeom>
            <a:avLst/>
            <a:gdLst/>
            <a:ahLst/>
            <a:cxnLst/>
            <a:rect l="l" t="t" r="r" b="b"/>
            <a:pathLst>
              <a:path w="5934833" h="9327832">
                <a:moveTo>
                  <a:pt x="5934833" y="0"/>
                </a:moveTo>
                <a:lnTo>
                  <a:pt x="0" y="0"/>
                </a:lnTo>
                <a:lnTo>
                  <a:pt x="0" y="9327833"/>
                </a:lnTo>
                <a:lnTo>
                  <a:pt x="5934833" y="9327833"/>
                </a:lnTo>
                <a:lnTo>
                  <a:pt x="59348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68692" y="2294159"/>
            <a:ext cx="15152709" cy="670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4"/>
              </a:lnSpc>
            </a:pPr>
            <a:r>
              <a:rPr lang="en-US" sz="4721">
                <a:solidFill>
                  <a:srgbClr val="522D1C"/>
                </a:solidFill>
                <a:latin typeface="Times New Roman Condensed Bold"/>
              </a:rPr>
              <a:t>Perioada de desfășurare:</a:t>
            </a:r>
            <a:r>
              <a:rPr lang="en-US" sz="4721">
                <a:solidFill>
                  <a:srgbClr val="522D1C"/>
                </a:solidFill>
                <a:latin typeface="Times New Roman Condensed"/>
              </a:rPr>
              <a:t> ianuarie – mai 2024</a:t>
            </a:r>
          </a:p>
          <a:p>
            <a:pPr>
              <a:lnSpc>
                <a:spcPts val="7554"/>
              </a:lnSpc>
            </a:pPr>
            <a:r>
              <a:rPr lang="en-US" sz="4721">
                <a:solidFill>
                  <a:srgbClr val="522D1C"/>
                </a:solidFill>
                <a:latin typeface="Times New Roman Condensed Bold"/>
              </a:rPr>
              <a:t>Grup țintă: </a:t>
            </a:r>
            <a:r>
              <a:rPr lang="en-US" sz="4721">
                <a:solidFill>
                  <a:srgbClr val="522D1C"/>
                </a:solidFill>
                <a:latin typeface="Times New Roman Condensed"/>
              </a:rPr>
              <a:t>1000 elevi, 80 cadre didactice și 50 părinți</a:t>
            </a:r>
          </a:p>
          <a:p>
            <a:pPr>
              <a:lnSpc>
                <a:spcPts val="7554"/>
              </a:lnSpc>
            </a:pPr>
            <a:r>
              <a:rPr lang="en-US" sz="4721">
                <a:solidFill>
                  <a:srgbClr val="522D1C"/>
                </a:solidFill>
                <a:latin typeface="Times New Roman Condensed Bold"/>
              </a:rPr>
              <a:t>Obiective:</a:t>
            </a:r>
          </a:p>
          <a:p>
            <a:pPr>
              <a:lnSpc>
                <a:spcPts val="7554"/>
              </a:lnSpc>
            </a:pPr>
            <a:r>
              <a:rPr lang="en-US" sz="4721">
                <a:solidFill>
                  <a:srgbClr val="522D1C"/>
                </a:solidFill>
                <a:latin typeface="Times New Roman Condensed"/>
              </a:rPr>
              <a:t> - Îmbunătățirea abilităților sociale și emoționale ale elevilor, a capacității de identificare, interpretare, exprimare și autocontrol a emoțiilor într-o manieră constructivă față de sine și față de ceilalți;</a:t>
            </a:r>
          </a:p>
          <a:p>
            <a:pPr>
              <a:lnSpc>
                <a:spcPts val="7554"/>
              </a:lnSpc>
            </a:pPr>
            <a:r>
              <a:rPr lang="en-US" sz="4721">
                <a:solidFill>
                  <a:srgbClr val="522D1C"/>
                </a:solidFill>
                <a:latin typeface="Times New Roman Condensed"/>
              </a:rPr>
              <a:t> - Conștientizarea consecințelor asociate săvârșirii faptelor.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06591" y="469096"/>
            <a:ext cx="15103297" cy="1687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1"/>
              </a:lnSpc>
            </a:pPr>
            <a:r>
              <a:rPr lang="en-US" sz="4900" spc="980">
                <a:solidFill>
                  <a:srgbClr val="462E22"/>
                </a:solidFill>
                <a:latin typeface="Times New Roman Condensed Bold"/>
              </a:rPr>
              <a:t>DENUMIREA PROIECTULUI: </a:t>
            </a:r>
          </a:p>
          <a:p>
            <a:pPr algn="ctr">
              <a:lnSpc>
                <a:spcPts val="6321"/>
              </a:lnSpc>
            </a:pPr>
            <a:r>
              <a:rPr lang="en-US" sz="4900" spc="980">
                <a:solidFill>
                  <a:srgbClr val="462E22"/>
                </a:solidFill>
                <a:latin typeface="Times New Roman Condensed Bold"/>
              </a:rPr>
              <a:t>FII ACTIV - SPUNE STOP VIOLENȚEI!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5517" y="3257242"/>
            <a:ext cx="4972523" cy="3354192"/>
          </a:xfrm>
          <a:custGeom>
            <a:avLst/>
            <a:gdLst/>
            <a:ahLst/>
            <a:cxnLst/>
            <a:rect l="l" t="t" r="r" b="b"/>
            <a:pathLst>
              <a:path w="4972523" h="3354192">
                <a:moveTo>
                  <a:pt x="0" y="0"/>
                </a:moveTo>
                <a:lnTo>
                  <a:pt x="4972522" y="0"/>
                </a:lnTo>
                <a:lnTo>
                  <a:pt x="4972522" y="3354192"/>
                </a:lnTo>
                <a:lnTo>
                  <a:pt x="0" y="335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695517" y="653643"/>
            <a:ext cx="4972523" cy="2775572"/>
          </a:xfrm>
          <a:custGeom>
            <a:avLst/>
            <a:gdLst/>
            <a:ahLst/>
            <a:cxnLst/>
            <a:rect l="l" t="t" r="r" b="b"/>
            <a:pathLst>
              <a:path w="4972523" h="2775572">
                <a:moveTo>
                  <a:pt x="0" y="0"/>
                </a:moveTo>
                <a:lnTo>
                  <a:pt x="4972522" y="0"/>
                </a:lnTo>
                <a:lnTo>
                  <a:pt x="4972522" y="2775571"/>
                </a:lnTo>
                <a:lnTo>
                  <a:pt x="0" y="27755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695517" y="6418731"/>
            <a:ext cx="4972523" cy="3525971"/>
          </a:xfrm>
          <a:custGeom>
            <a:avLst/>
            <a:gdLst/>
            <a:ahLst/>
            <a:cxnLst/>
            <a:rect l="l" t="t" r="r" b="b"/>
            <a:pathLst>
              <a:path w="4972523" h="3525971">
                <a:moveTo>
                  <a:pt x="0" y="0"/>
                </a:moveTo>
                <a:lnTo>
                  <a:pt x="4972522" y="0"/>
                </a:lnTo>
                <a:lnTo>
                  <a:pt x="4972522" y="3525971"/>
                </a:lnTo>
                <a:lnTo>
                  <a:pt x="0" y="35259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2669064" y="343607"/>
            <a:ext cx="4970678" cy="3524662"/>
          </a:xfrm>
          <a:custGeom>
            <a:avLst/>
            <a:gdLst/>
            <a:ahLst/>
            <a:cxnLst/>
            <a:rect l="l" t="t" r="r" b="b"/>
            <a:pathLst>
              <a:path w="4970678" h="3524662">
                <a:moveTo>
                  <a:pt x="0" y="0"/>
                </a:moveTo>
                <a:lnTo>
                  <a:pt x="4970677" y="0"/>
                </a:lnTo>
                <a:lnTo>
                  <a:pt x="4970677" y="3524662"/>
                </a:lnTo>
                <a:lnTo>
                  <a:pt x="0" y="35246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2554551" y="3909818"/>
            <a:ext cx="5017480" cy="2800666"/>
          </a:xfrm>
          <a:custGeom>
            <a:avLst/>
            <a:gdLst/>
            <a:ahLst/>
            <a:cxnLst/>
            <a:rect l="l" t="t" r="r" b="b"/>
            <a:pathLst>
              <a:path w="5017480" h="2800666">
                <a:moveTo>
                  <a:pt x="0" y="0"/>
                </a:moveTo>
                <a:lnTo>
                  <a:pt x="5017480" y="0"/>
                </a:lnTo>
                <a:lnTo>
                  <a:pt x="5017480" y="2800667"/>
                </a:lnTo>
                <a:lnTo>
                  <a:pt x="0" y="2800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2759680" y="6879968"/>
            <a:ext cx="4812351" cy="3246150"/>
          </a:xfrm>
          <a:custGeom>
            <a:avLst/>
            <a:gdLst/>
            <a:ahLst/>
            <a:cxnLst/>
            <a:rect l="l" t="t" r="r" b="b"/>
            <a:pathLst>
              <a:path w="4812351" h="3246150">
                <a:moveTo>
                  <a:pt x="0" y="0"/>
                </a:moveTo>
                <a:lnTo>
                  <a:pt x="4812351" y="0"/>
                </a:lnTo>
                <a:lnTo>
                  <a:pt x="4812351" y="3246150"/>
                </a:lnTo>
                <a:lnTo>
                  <a:pt x="0" y="324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9608169">
            <a:off x="5800006" y="6479646"/>
            <a:ext cx="2438938" cy="1101685"/>
          </a:xfrm>
          <a:custGeom>
            <a:avLst/>
            <a:gdLst/>
            <a:ahLst/>
            <a:cxnLst/>
            <a:rect l="l" t="t" r="r" b="b"/>
            <a:pathLst>
              <a:path w="2438938" h="1101685">
                <a:moveTo>
                  <a:pt x="0" y="0"/>
                </a:moveTo>
                <a:lnTo>
                  <a:pt x="2438938" y="0"/>
                </a:lnTo>
                <a:lnTo>
                  <a:pt x="2438938" y="1101685"/>
                </a:lnTo>
                <a:lnTo>
                  <a:pt x="0" y="11016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715761">
            <a:off x="5328193" y="5159801"/>
            <a:ext cx="1748339" cy="789737"/>
          </a:xfrm>
          <a:custGeom>
            <a:avLst/>
            <a:gdLst/>
            <a:ahLst/>
            <a:cxnLst/>
            <a:rect l="l" t="t" r="r" b="b"/>
            <a:pathLst>
              <a:path w="1748339" h="789737">
                <a:moveTo>
                  <a:pt x="0" y="0"/>
                </a:moveTo>
                <a:lnTo>
                  <a:pt x="1748339" y="0"/>
                </a:lnTo>
                <a:lnTo>
                  <a:pt x="1748339" y="789737"/>
                </a:lnTo>
                <a:lnTo>
                  <a:pt x="0" y="7897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451126" flipV="1">
            <a:off x="5507100" y="1661279"/>
            <a:ext cx="2309253" cy="1150288"/>
          </a:xfrm>
          <a:custGeom>
            <a:avLst/>
            <a:gdLst/>
            <a:ahLst/>
            <a:cxnLst/>
            <a:rect l="l" t="t" r="r" b="b"/>
            <a:pathLst>
              <a:path w="2309253" h="1150288">
                <a:moveTo>
                  <a:pt x="0" y="1150288"/>
                </a:moveTo>
                <a:lnTo>
                  <a:pt x="2309254" y="1150288"/>
                </a:lnTo>
                <a:lnTo>
                  <a:pt x="2309254" y="0"/>
                </a:lnTo>
                <a:lnTo>
                  <a:pt x="0" y="0"/>
                </a:lnTo>
                <a:lnTo>
                  <a:pt x="0" y="1150288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10797580" y="5038006"/>
            <a:ext cx="1756971" cy="875184"/>
          </a:xfrm>
          <a:custGeom>
            <a:avLst/>
            <a:gdLst/>
            <a:ahLst/>
            <a:cxnLst/>
            <a:rect l="l" t="t" r="r" b="b"/>
            <a:pathLst>
              <a:path w="1756971" h="875184">
                <a:moveTo>
                  <a:pt x="0" y="875184"/>
                </a:moveTo>
                <a:lnTo>
                  <a:pt x="1756971" y="875184"/>
                </a:lnTo>
                <a:lnTo>
                  <a:pt x="1756971" y="0"/>
                </a:lnTo>
                <a:lnTo>
                  <a:pt x="0" y="0"/>
                </a:lnTo>
                <a:lnTo>
                  <a:pt x="0" y="875184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TextBox 13"/>
          <p:cNvSpPr txBox="1"/>
          <p:nvPr/>
        </p:nvSpPr>
        <p:spPr>
          <a:xfrm>
            <a:off x="695517" y="710097"/>
            <a:ext cx="5237537" cy="2545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9"/>
              </a:lnSpc>
            </a:pPr>
            <a:r>
              <a:rPr lang="en-US" sz="3539">
                <a:solidFill>
                  <a:srgbClr val="303030"/>
                </a:solidFill>
                <a:latin typeface="Times New Roman Condensed Bold"/>
              </a:rPr>
              <a:t>Creșterea coeziunii de grup în relația EPP (elev - profesor -părinte)</a:t>
            </a:r>
          </a:p>
          <a:p>
            <a:pPr algn="ctr">
              <a:lnSpc>
                <a:spcPts val="3707"/>
              </a:lnSpc>
            </a:pPr>
            <a:endParaRPr lang="en-US" sz="3539">
              <a:solidFill>
                <a:srgbClr val="303030"/>
              </a:solidFill>
              <a:latin typeface="Times New Roman Condensed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3510470"/>
            <a:ext cx="4923419" cy="3134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499">
                <a:solidFill>
                  <a:srgbClr val="303030"/>
                </a:solidFill>
                <a:latin typeface="Times New Roman Condensed Bold"/>
              </a:rPr>
              <a:t>Exprimarea emoțiilor, comunicarea asertivă și autocontrolul reacțiilor comportamentale</a:t>
            </a:r>
          </a:p>
          <a:p>
            <a:pPr algn="ctr">
              <a:lnSpc>
                <a:spcPts val="3191"/>
              </a:lnSpc>
            </a:pPr>
            <a:endParaRPr lang="en-US" sz="3499">
              <a:solidFill>
                <a:srgbClr val="303030"/>
              </a:solidFill>
              <a:latin typeface="Times New Roman Condensed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669064" y="7053490"/>
            <a:ext cx="4902967" cy="2633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4"/>
              </a:lnSpc>
            </a:pPr>
            <a:r>
              <a:rPr lang="en-US" sz="3884">
                <a:solidFill>
                  <a:srgbClr val="303030"/>
                </a:solidFill>
                <a:latin typeface="Times New Roman Condensed Bold"/>
              </a:rPr>
              <a:t>Cooperarea interinstituțională și implicarea societății civile</a:t>
            </a:r>
          </a:p>
          <a:p>
            <a:pPr algn="ctr">
              <a:lnSpc>
                <a:spcPts val="2530"/>
              </a:lnSpc>
            </a:pPr>
            <a:endParaRPr lang="en-US" sz="3884">
              <a:solidFill>
                <a:srgbClr val="303030"/>
              </a:solidFill>
              <a:latin typeface="Times New Roman Condensed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669064" y="3868089"/>
            <a:ext cx="4970678" cy="2706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2"/>
              </a:lnSpc>
            </a:pPr>
            <a:r>
              <a:rPr lang="en-US" sz="3475">
                <a:solidFill>
                  <a:srgbClr val="303030"/>
                </a:solidFill>
                <a:latin typeface="Times New Roman Condensed"/>
              </a:rPr>
              <a:t> </a:t>
            </a:r>
            <a:r>
              <a:rPr lang="en-US" sz="3475">
                <a:solidFill>
                  <a:srgbClr val="303030"/>
                </a:solidFill>
                <a:latin typeface="Times New Roman Condensed Bold"/>
              </a:rPr>
              <a:t>Informații privind respectarea legii și cunoașterea sancțiunilor în cazul nerespectării acestora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669064" y="867751"/>
            <a:ext cx="4303212" cy="337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499">
                <a:solidFill>
                  <a:srgbClr val="303030"/>
                </a:solidFill>
                <a:latin typeface="Times New Roman Condensed Bold"/>
              </a:rPr>
              <a:t>Conștientizarea limitelor necesare în prevenirea comportamentelor violente</a:t>
            </a:r>
          </a:p>
          <a:p>
            <a:pPr algn="ctr">
              <a:lnSpc>
                <a:spcPts val="5319"/>
              </a:lnSpc>
            </a:pPr>
            <a:endParaRPr lang="en-US" sz="3499">
              <a:solidFill>
                <a:srgbClr val="303030"/>
              </a:solidFill>
              <a:latin typeface="Times New Roman Condensed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933054" y="2920841"/>
            <a:ext cx="6263992" cy="3221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000"/>
              </a:lnSpc>
            </a:pPr>
            <a:r>
              <a:rPr lang="en-US" sz="7619" spc="-152">
                <a:solidFill>
                  <a:srgbClr val="2B2B2B"/>
                </a:solidFill>
                <a:latin typeface="Times New Roman Condensed"/>
              </a:rPr>
              <a:t>NEVOILE SPECIALE ALE ȘCOLII</a:t>
            </a:r>
          </a:p>
        </p:txBody>
      </p:sp>
      <p:sp>
        <p:nvSpPr>
          <p:cNvPr id="19" name="Freeform 19"/>
          <p:cNvSpPr/>
          <p:nvPr/>
        </p:nvSpPr>
        <p:spPr>
          <a:xfrm rot="4182716">
            <a:off x="8012680" y="-1550360"/>
            <a:ext cx="2943750" cy="3630186"/>
          </a:xfrm>
          <a:custGeom>
            <a:avLst/>
            <a:gdLst/>
            <a:ahLst/>
            <a:cxnLst/>
            <a:rect l="l" t="t" r="r" b="b"/>
            <a:pathLst>
              <a:path w="2943750" h="3630186">
                <a:moveTo>
                  <a:pt x="0" y="0"/>
                </a:moveTo>
                <a:lnTo>
                  <a:pt x="2943751" y="0"/>
                </a:lnTo>
                <a:lnTo>
                  <a:pt x="2943751" y="3630185"/>
                </a:lnTo>
                <a:lnTo>
                  <a:pt x="0" y="363018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7259300" y="1105253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 rot="1737559">
            <a:off x="7189410" y="86057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9" y="0"/>
                </a:lnTo>
                <a:lnTo>
                  <a:pt x="3751279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-2085825" y="1189741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 rot="-1188808">
            <a:off x="10704629" y="1897189"/>
            <a:ext cx="1962882" cy="886648"/>
          </a:xfrm>
          <a:custGeom>
            <a:avLst/>
            <a:gdLst/>
            <a:ahLst/>
            <a:cxnLst/>
            <a:rect l="l" t="t" r="r" b="b"/>
            <a:pathLst>
              <a:path w="1962882" h="886648">
                <a:moveTo>
                  <a:pt x="0" y="0"/>
                </a:moveTo>
                <a:lnTo>
                  <a:pt x="1962882" y="0"/>
                </a:lnTo>
                <a:lnTo>
                  <a:pt x="1962882" y="886648"/>
                </a:lnTo>
                <a:lnTo>
                  <a:pt x="0" y="8866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228518" flipV="1">
            <a:off x="10094650" y="6477049"/>
            <a:ext cx="2693949" cy="1341913"/>
          </a:xfrm>
          <a:custGeom>
            <a:avLst/>
            <a:gdLst/>
            <a:ahLst/>
            <a:cxnLst/>
            <a:rect l="l" t="t" r="r" b="b"/>
            <a:pathLst>
              <a:path w="2693949" h="1341913">
                <a:moveTo>
                  <a:pt x="0" y="1341913"/>
                </a:moveTo>
                <a:lnTo>
                  <a:pt x="2693950" y="1341913"/>
                </a:lnTo>
                <a:lnTo>
                  <a:pt x="2693950" y="0"/>
                </a:lnTo>
                <a:lnTo>
                  <a:pt x="0" y="0"/>
                </a:lnTo>
                <a:lnTo>
                  <a:pt x="0" y="1341913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>
            <a:off x="7451033" y="7358706"/>
            <a:ext cx="3435036" cy="2328668"/>
          </a:xfrm>
          <a:custGeom>
            <a:avLst/>
            <a:gdLst/>
            <a:ahLst/>
            <a:cxnLst/>
            <a:rect l="l" t="t" r="r" b="b"/>
            <a:pathLst>
              <a:path w="3435036" h="2328668">
                <a:moveTo>
                  <a:pt x="0" y="0"/>
                </a:moveTo>
                <a:lnTo>
                  <a:pt x="3435037" y="0"/>
                </a:lnTo>
                <a:lnTo>
                  <a:pt x="3435037" y="2328668"/>
                </a:lnTo>
                <a:lnTo>
                  <a:pt x="0" y="232866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695517" y="6884018"/>
            <a:ext cx="4286436" cy="2041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6"/>
              </a:lnSpc>
            </a:pPr>
            <a:r>
              <a:rPr lang="en-US" sz="3596">
                <a:solidFill>
                  <a:srgbClr val="303030"/>
                </a:solidFill>
                <a:latin typeface="Times New Roman Condensed Bold"/>
              </a:rPr>
              <a:t>Toleranță zero pentru violența în școală</a:t>
            </a:r>
          </a:p>
          <a:p>
            <a:pPr algn="ctr">
              <a:lnSpc>
                <a:spcPts val="5010"/>
              </a:lnSpc>
            </a:pPr>
            <a:endParaRPr lang="en-US" sz="3596">
              <a:solidFill>
                <a:srgbClr val="303030"/>
              </a:solidFill>
              <a:latin typeface="Times New Roman Condense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C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343918">
            <a:off x="15975398" y="-1135151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1" y="0"/>
                </a:lnTo>
                <a:lnTo>
                  <a:pt x="4599241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00031" y="-166196"/>
            <a:ext cx="12602625" cy="163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>
                <a:solidFill>
                  <a:srgbClr val="4D3527"/>
                </a:solidFill>
                <a:latin typeface="Times New Roman Condensed Bold"/>
              </a:rPr>
              <a:t>Activități propuse</a:t>
            </a:r>
          </a:p>
        </p:txBody>
      </p:sp>
      <p:sp>
        <p:nvSpPr>
          <p:cNvPr id="4" name="Freeform 4"/>
          <p:cNvSpPr/>
          <p:nvPr/>
        </p:nvSpPr>
        <p:spPr>
          <a:xfrm>
            <a:off x="13836663" y="7700866"/>
            <a:ext cx="1931987" cy="2306850"/>
          </a:xfrm>
          <a:custGeom>
            <a:avLst/>
            <a:gdLst/>
            <a:ahLst/>
            <a:cxnLst/>
            <a:rect l="l" t="t" r="r" b="b"/>
            <a:pathLst>
              <a:path w="1931987" h="2306850">
                <a:moveTo>
                  <a:pt x="0" y="0"/>
                </a:moveTo>
                <a:lnTo>
                  <a:pt x="1931987" y="0"/>
                </a:lnTo>
                <a:lnTo>
                  <a:pt x="1931987" y="2306850"/>
                </a:lnTo>
                <a:lnTo>
                  <a:pt x="0" y="2306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86600" y="-528466"/>
            <a:ext cx="2659451" cy="2167453"/>
          </a:xfrm>
          <a:custGeom>
            <a:avLst/>
            <a:gdLst/>
            <a:ahLst/>
            <a:cxnLst/>
            <a:rect l="l" t="t" r="r" b="b"/>
            <a:pathLst>
              <a:path w="2659451" h="2167453">
                <a:moveTo>
                  <a:pt x="0" y="0"/>
                </a:moveTo>
                <a:lnTo>
                  <a:pt x="2659451" y="0"/>
                </a:lnTo>
                <a:lnTo>
                  <a:pt x="2659451" y="2167453"/>
                </a:lnTo>
                <a:lnTo>
                  <a:pt x="0" y="2167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4850" y="6469317"/>
            <a:ext cx="1255910" cy="3294189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10" y="0"/>
                </a:lnTo>
                <a:lnTo>
                  <a:pt x="1255910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44882" y="1466728"/>
            <a:ext cx="15713321" cy="962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74"/>
              </a:lnSpc>
            </a:pP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1. Workshop: „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Viilor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-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Viitor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fără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Violență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! ”-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prezentare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proiect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,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scop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,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activități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,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parteneri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,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conștientizarea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beneficiilor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pentru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întreaga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comunitate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;</a:t>
            </a:r>
          </a:p>
          <a:p>
            <a:pPr>
              <a:lnSpc>
                <a:spcPts val="5574"/>
              </a:lnSpc>
            </a:pP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2.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Ateliere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de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lucru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: „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Fii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conștient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, nu violent!” -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instituțiile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partenere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: Direcția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Generală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a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Jandarmeriei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Municipiului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București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(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Departamentul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Prevenirea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și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Combaterea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Faptelor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Antisociale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); Direcția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Generală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a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Poliției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Municipiului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București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(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Serviciul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Siguranța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Școlară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); Cabinet de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Avocatură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;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Asociația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Ferentari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,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piesa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de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teatru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 „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Soare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cu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dinți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”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și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dezbatere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;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vizită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la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Penitenciarul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București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-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Rahova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.</a:t>
            </a:r>
          </a:p>
          <a:p>
            <a:pPr>
              <a:lnSpc>
                <a:spcPts val="5574"/>
              </a:lnSpc>
            </a:pP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3.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Teatru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Forum: „A fi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sau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a nu fi…violent”</a:t>
            </a:r>
          </a:p>
          <a:p>
            <a:pPr>
              <a:lnSpc>
                <a:spcPts val="5574"/>
              </a:lnSpc>
            </a:pP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4.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Ateliere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de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lucru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: „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Combate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violența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prin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creativitate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”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și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eveniment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stradal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: „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Fii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activ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-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Spune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STOP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violenței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!”</a:t>
            </a:r>
          </a:p>
          <a:p>
            <a:pPr>
              <a:lnSpc>
                <a:spcPts val="5574"/>
              </a:lnSpc>
            </a:pP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5.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Conferința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de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încheiere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și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diseminare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a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activităților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 </a:t>
            </a:r>
            <a:r>
              <a:rPr lang="en-US" sz="3378" spc="67" dirty="0" err="1">
                <a:solidFill>
                  <a:srgbClr val="4D3527"/>
                </a:solidFill>
                <a:latin typeface="Times New Roman Condensed Bold"/>
              </a:rPr>
              <a:t>derulate</a:t>
            </a:r>
            <a:r>
              <a:rPr lang="en-US" sz="3378" spc="67" dirty="0">
                <a:solidFill>
                  <a:srgbClr val="4D3527"/>
                </a:solidFill>
                <a:latin typeface="Times New Roman Condensed Bold"/>
              </a:rPr>
              <a:t>.</a:t>
            </a:r>
          </a:p>
          <a:p>
            <a:pPr>
              <a:lnSpc>
                <a:spcPts val="4729"/>
              </a:lnSpc>
            </a:pPr>
            <a:endParaRPr lang="en-US" sz="3378" spc="67" dirty="0">
              <a:solidFill>
                <a:srgbClr val="4D3527"/>
              </a:solidFill>
              <a:latin typeface="Times New Roman Condensed Bold"/>
            </a:endParaRPr>
          </a:p>
          <a:p>
            <a:pPr>
              <a:lnSpc>
                <a:spcPts val="4729"/>
              </a:lnSpc>
            </a:pPr>
            <a:endParaRPr lang="en-US" sz="3378" spc="67" dirty="0">
              <a:solidFill>
                <a:srgbClr val="4D3527"/>
              </a:solidFill>
              <a:latin typeface="Times New Roman Condensed Bold"/>
            </a:endParaRPr>
          </a:p>
          <a:p>
            <a:pPr>
              <a:lnSpc>
                <a:spcPts val="4729"/>
              </a:lnSpc>
            </a:pPr>
            <a:endParaRPr lang="en-US" sz="3378" spc="67" dirty="0">
              <a:solidFill>
                <a:srgbClr val="4D3527"/>
              </a:solidFill>
              <a:latin typeface="Times New Roman Condensed Bold"/>
            </a:endParaRPr>
          </a:p>
        </p:txBody>
      </p:sp>
      <p:sp>
        <p:nvSpPr>
          <p:cNvPr id="8" name="Freeform 8"/>
          <p:cNvSpPr/>
          <p:nvPr/>
        </p:nvSpPr>
        <p:spPr>
          <a:xfrm rot="-6203807">
            <a:off x="16908734" y="8588058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6" y="0"/>
                </a:lnTo>
                <a:lnTo>
                  <a:pt x="4092136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3673782" y="2304949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4"/>
                </a:lnTo>
                <a:lnTo>
                  <a:pt x="0" y="28634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836114" y="-2551236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7" y="0"/>
                </a:lnTo>
                <a:lnTo>
                  <a:pt x="6855117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532" y="148122"/>
            <a:ext cx="1751468" cy="1528156"/>
          </a:xfrm>
          <a:custGeom>
            <a:avLst/>
            <a:gdLst/>
            <a:ahLst/>
            <a:cxnLst/>
            <a:rect l="l" t="t" r="r" b="b"/>
            <a:pathLst>
              <a:path w="1751468" h="1528156">
                <a:moveTo>
                  <a:pt x="0" y="0"/>
                </a:moveTo>
                <a:lnTo>
                  <a:pt x="1751468" y="0"/>
                </a:lnTo>
                <a:lnTo>
                  <a:pt x="1751468" y="1528156"/>
                </a:lnTo>
                <a:lnTo>
                  <a:pt x="0" y="15281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24720" y="7532904"/>
            <a:ext cx="2203413" cy="2642775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4" y="0"/>
                </a:lnTo>
                <a:lnTo>
                  <a:pt x="2203414" y="2642774"/>
                </a:lnTo>
                <a:lnTo>
                  <a:pt x="0" y="26427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099990">
            <a:off x="658132" y="274976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2761997" y="7842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657261" y="444075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956101">
            <a:off x="6639008" y="946329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485546">
            <a:off x="11861281" y="946329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737646">
            <a:off x="13152691" y="86797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618813">
            <a:off x="4026475" y="956768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099990">
            <a:off x="16929024" y="617503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010675">
            <a:off x="18030995" y="550676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417349" y="949780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842188">
            <a:off x="13058302" y="783475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C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3902" y="2792817"/>
            <a:ext cx="18024098" cy="8661389"/>
            <a:chOff x="0" y="0"/>
            <a:chExt cx="24032130" cy="1154851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4032130" cy="11548518"/>
              <a:chOff x="0" y="0"/>
              <a:chExt cx="4747087" cy="22811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7087" cy="2281189"/>
              </a:xfrm>
              <a:custGeom>
                <a:avLst/>
                <a:gdLst/>
                <a:ahLst/>
                <a:cxnLst/>
                <a:rect l="l" t="t" r="r" b="b"/>
                <a:pathLst>
                  <a:path w="4747087" h="2281189">
                    <a:moveTo>
                      <a:pt x="0" y="0"/>
                    </a:moveTo>
                    <a:lnTo>
                      <a:pt x="4747087" y="0"/>
                    </a:lnTo>
                    <a:lnTo>
                      <a:pt x="4747087" y="2281189"/>
                    </a:lnTo>
                    <a:lnTo>
                      <a:pt x="0" y="2281189"/>
                    </a:lnTo>
                    <a:close/>
                  </a:path>
                </a:pathLst>
              </a:custGeom>
              <a:solidFill>
                <a:srgbClr val="DDA37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747087" cy="23192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57032" y="230368"/>
              <a:ext cx="22118066" cy="10390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04"/>
                </a:lnSpc>
              </a:pPr>
              <a:r>
                <a:rPr lang="en-US" sz="4673">
                  <a:solidFill>
                    <a:srgbClr val="522D1C"/>
                  </a:solidFill>
                  <a:latin typeface="Times New Roman Condensed Bold"/>
                </a:rPr>
                <a:t> • Creșterea coeziunii grupului și menținerea stării de bine a elevilor în relaționarea cu colegii lor, a conștientizării importanței respectării regulilor pentru a preveni sancțiunile;</a:t>
              </a:r>
            </a:p>
            <a:p>
              <a:pPr>
                <a:lnSpc>
                  <a:spcPts val="7804"/>
                </a:lnSpc>
              </a:pPr>
              <a:r>
                <a:rPr lang="en-US" sz="4673">
                  <a:solidFill>
                    <a:srgbClr val="522D1C"/>
                  </a:solidFill>
                  <a:latin typeface="Times New Roman Condensed Bold"/>
                </a:rPr>
                <a:t>•  Sensibilizarea elevilor cu privire la adoptarea ideii de toleranță zero la violență și implicarea în activități ce presupun grija și atenția pentru cei din jur, folosind empatia și comunicarea asertivă.</a:t>
              </a:r>
            </a:p>
            <a:p>
              <a:pPr>
                <a:lnSpc>
                  <a:spcPts val="7804"/>
                </a:lnSpc>
              </a:pPr>
              <a:endParaRPr lang="en-US" sz="4673">
                <a:solidFill>
                  <a:srgbClr val="522D1C"/>
                </a:solidFill>
                <a:latin typeface="Times New Roman Condensed Bold"/>
              </a:endParaRPr>
            </a:p>
            <a:p>
              <a:pPr>
                <a:lnSpc>
                  <a:spcPts val="6542"/>
                </a:lnSpc>
              </a:pPr>
              <a:endParaRPr lang="en-US" sz="4673">
                <a:solidFill>
                  <a:srgbClr val="522D1C"/>
                </a:solidFill>
                <a:latin typeface="Times New Roman Condensed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2191398">
            <a:off x="17326431" y="7095841"/>
            <a:ext cx="1923138" cy="4965849"/>
          </a:xfrm>
          <a:custGeom>
            <a:avLst/>
            <a:gdLst/>
            <a:ahLst/>
            <a:cxnLst/>
            <a:rect l="l" t="t" r="r" b="b"/>
            <a:pathLst>
              <a:path w="1923138" h="4965849">
                <a:moveTo>
                  <a:pt x="0" y="0"/>
                </a:moveTo>
                <a:lnTo>
                  <a:pt x="1923138" y="0"/>
                </a:lnTo>
                <a:lnTo>
                  <a:pt x="1923138" y="4965850"/>
                </a:lnTo>
                <a:lnTo>
                  <a:pt x="0" y="4965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10026" y="481807"/>
            <a:ext cx="15067949" cy="146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522D1C"/>
                </a:solidFill>
                <a:latin typeface="Alice Bold"/>
              </a:rPr>
              <a:t>REZULTATE AȘTEPTATE</a:t>
            </a:r>
          </a:p>
        </p:txBody>
      </p:sp>
      <p:sp>
        <p:nvSpPr>
          <p:cNvPr id="9" name="Freeform 9"/>
          <p:cNvSpPr/>
          <p:nvPr/>
        </p:nvSpPr>
        <p:spPr>
          <a:xfrm rot="9426325">
            <a:off x="-10945" y="-1255708"/>
            <a:ext cx="1478580" cy="3817930"/>
          </a:xfrm>
          <a:custGeom>
            <a:avLst/>
            <a:gdLst/>
            <a:ahLst/>
            <a:cxnLst/>
            <a:rect l="l" t="t" r="r" b="b"/>
            <a:pathLst>
              <a:path w="1478580" h="3817930">
                <a:moveTo>
                  <a:pt x="0" y="0"/>
                </a:moveTo>
                <a:lnTo>
                  <a:pt x="1478580" y="0"/>
                </a:lnTo>
                <a:lnTo>
                  <a:pt x="1478580" y="3817930"/>
                </a:lnTo>
                <a:lnTo>
                  <a:pt x="0" y="3817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560463" y="518199"/>
            <a:ext cx="2727537" cy="1974514"/>
          </a:xfrm>
          <a:custGeom>
            <a:avLst/>
            <a:gdLst/>
            <a:ahLst/>
            <a:cxnLst/>
            <a:rect l="l" t="t" r="r" b="b"/>
            <a:pathLst>
              <a:path w="2727537" h="1974514">
                <a:moveTo>
                  <a:pt x="0" y="0"/>
                </a:moveTo>
                <a:lnTo>
                  <a:pt x="2727537" y="0"/>
                </a:lnTo>
                <a:lnTo>
                  <a:pt x="2727537" y="1974514"/>
                </a:lnTo>
                <a:lnTo>
                  <a:pt x="0" y="1974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58" b="-185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38452" y="7861768"/>
            <a:ext cx="3299105" cy="2199403"/>
          </a:xfrm>
          <a:custGeom>
            <a:avLst/>
            <a:gdLst/>
            <a:ahLst/>
            <a:cxnLst/>
            <a:rect l="l" t="t" r="r" b="b"/>
            <a:pathLst>
              <a:path w="3299105" h="2199403">
                <a:moveTo>
                  <a:pt x="0" y="0"/>
                </a:moveTo>
                <a:lnTo>
                  <a:pt x="3299105" y="0"/>
                </a:lnTo>
                <a:lnTo>
                  <a:pt x="3299105" y="2199403"/>
                </a:lnTo>
                <a:lnTo>
                  <a:pt x="0" y="2199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09704" y="0"/>
            <a:ext cx="8884062" cy="10549810"/>
          </a:xfrm>
          <a:custGeom>
            <a:avLst/>
            <a:gdLst/>
            <a:ahLst/>
            <a:cxnLst/>
            <a:rect l="l" t="t" r="r" b="b"/>
            <a:pathLst>
              <a:path w="8884062" h="10549810">
                <a:moveTo>
                  <a:pt x="0" y="0"/>
                </a:moveTo>
                <a:lnTo>
                  <a:pt x="8884062" y="0"/>
                </a:lnTo>
                <a:lnTo>
                  <a:pt x="8884062" y="10549810"/>
                </a:lnTo>
                <a:lnTo>
                  <a:pt x="0" y="105498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02" r="-36821" b="-11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70500" y="346869"/>
            <a:ext cx="9088239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Arimo Bold"/>
              </a:rPr>
              <a:t>PARTENERIATE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7512" y="2103440"/>
            <a:ext cx="11552192" cy="8703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43"/>
              </a:lnSpc>
            </a:pP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• </a:t>
            </a:r>
            <a:r>
              <a:rPr lang="ro-RO" sz="5199" dirty="0" smtClean="0">
                <a:solidFill>
                  <a:srgbClr val="000000"/>
                </a:solidFill>
                <a:latin typeface="Times New Roman Condensed Bold"/>
              </a:rPr>
              <a:t>     </a:t>
            </a:r>
            <a:r>
              <a:rPr lang="en-US" sz="5199" dirty="0" smtClean="0">
                <a:solidFill>
                  <a:srgbClr val="000000"/>
                </a:solidFill>
                <a:latin typeface="Times New Roman Condensed Bold"/>
              </a:rPr>
              <a:t>Direcția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Generală</a:t>
            </a: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 a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Jandarmeriei</a:t>
            </a: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Municipiului</a:t>
            </a: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București</a:t>
            </a:r>
            <a:endParaRPr lang="en-US" sz="5199" dirty="0">
              <a:solidFill>
                <a:srgbClr val="000000"/>
              </a:solidFill>
              <a:latin typeface="Times New Roman Condensed Bold"/>
            </a:endParaRPr>
          </a:p>
          <a:p>
            <a:pPr>
              <a:lnSpc>
                <a:spcPts val="7643"/>
              </a:lnSpc>
            </a:pP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• Direcția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Generală</a:t>
            </a: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 a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Poliției</a:t>
            </a: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Municipiului</a:t>
            </a: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București</a:t>
            </a:r>
            <a:endParaRPr lang="en-US" sz="5199" dirty="0">
              <a:solidFill>
                <a:srgbClr val="000000"/>
              </a:solidFill>
              <a:latin typeface="Times New Roman Condensed Bold"/>
            </a:endParaRPr>
          </a:p>
          <a:p>
            <a:pPr>
              <a:lnSpc>
                <a:spcPts val="7643"/>
              </a:lnSpc>
            </a:pP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•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Poliția</a:t>
            </a: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Locală</a:t>
            </a: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 Sector 5</a:t>
            </a:r>
          </a:p>
          <a:p>
            <a:pPr>
              <a:lnSpc>
                <a:spcPts val="7643"/>
              </a:lnSpc>
            </a:pP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•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Penitenciarul</a:t>
            </a: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București</a:t>
            </a: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 -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Rahova</a:t>
            </a:r>
            <a:endParaRPr lang="en-US" sz="5199" dirty="0">
              <a:solidFill>
                <a:srgbClr val="000000"/>
              </a:solidFill>
              <a:latin typeface="Times New Roman Condensed Bold"/>
            </a:endParaRPr>
          </a:p>
          <a:p>
            <a:pPr>
              <a:lnSpc>
                <a:spcPts val="7643"/>
              </a:lnSpc>
            </a:pP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• Cabinet de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Avocatură</a:t>
            </a: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Cîțu</a:t>
            </a: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 </a:t>
            </a:r>
            <a:r>
              <a:rPr lang="en-US" sz="5199" dirty="0" err="1" smtClean="0">
                <a:solidFill>
                  <a:srgbClr val="000000"/>
                </a:solidFill>
                <a:latin typeface="Times New Roman Condensed Bold"/>
              </a:rPr>
              <a:t>Contesin</a:t>
            </a:r>
            <a:endParaRPr lang="en-US" sz="5199" dirty="0">
              <a:solidFill>
                <a:srgbClr val="000000"/>
              </a:solidFill>
              <a:latin typeface="Times New Roman Condensed Bold"/>
            </a:endParaRPr>
          </a:p>
          <a:p>
            <a:pPr>
              <a:lnSpc>
                <a:spcPts val="7643"/>
              </a:lnSpc>
            </a:pP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•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Studiourile</a:t>
            </a:r>
            <a:r>
              <a:rPr lang="en-US" sz="5199" dirty="0">
                <a:solidFill>
                  <a:srgbClr val="000000"/>
                </a:solidFill>
                <a:latin typeface="Times New Roman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Times New Roman Condensed Bold"/>
              </a:rPr>
              <a:t>Ferentari</a:t>
            </a:r>
            <a:endParaRPr lang="en-US" sz="5199" dirty="0">
              <a:solidFill>
                <a:srgbClr val="000000"/>
              </a:solidFill>
              <a:latin typeface="Times New Roman Condensed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Times New Roman Condense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70159" y="4043913"/>
            <a:ext cx="5817841" cy="4114800"/>
          </a:xfrm>
          <a:custGeom>
            <a:avLst/>
            <a:gdLst/>
            <a:ahLst/>
            <a:cxnLst/>
            <a:rect l="l" t="t" r="r" b="b"/>
            <a:pathLst>
              <a:path w="5817841" h="4114800">
                <a:moveTo>
                  <a:pt x="0" y="0"/>
                </a:moveTo>
                <a:lnTo>
                  <a:pt x="5817841" y="0"/>
                </a:lnTo>
                <a:lnTo>
                  <a:pt x="58178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649295" y="215544"/>
            <a:ext cx="3669985" cy="2769171"/>
          </a:xfrm>
          <a:custGeom>
            <a:avLst/>
            <a:gdLst/>
            <a:ahLst/>
            <a:cxnLst/>
            <a:rect l="l" t="t" r="r" b="b"/>
            <a:pathLst>
              <a:path w="3669985" h="2769171">
                <a:moveTo>
                  <a:pt x="0" y="0"/>
                </a:moveTo>
                <a:lnTo>
                  <a:pt x="3669986" y="0"/>
                </a:lnTo>
                <a:lnTo>
                  <a:pt x="3669986" y="2769171"/>
                </a:lnTo>
                <a:lnTo>
                  <a:pt x="0" y="2769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352902" y="3305668"/>
            <a:ext cx="12117257" cy="743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3472">
                <a:solidFill>
                  <a:srgbClr val="363434"/>
                </a:solidFill>
                <a:latin typeface="Times New Roman Condensed Bold"/>
              </a:rPr>
              <a:t>•Director: Nanu Petre</a:t>
            </a:r>
          </a:p>
          <a:p>
            <a:pPr>
              <a:lnSpc>
                <a:spcPts val="5000"/>
              </a:lnSpc>
            </a:pPr>
            <a:r>
              <a:rPr lang="en-US" sz="3472">
                <a:solidFill>
                  <a:srgbClr val="363434"/>
                </a:solidFill>
                <a:latin typeface="Times New Roman Condensed Bold"/>
              </a:rPr>
              <a:t>•Președinte CPEV (Comisia de Prevenire și Eliminare a Violenței) - Director adjunct: Diaconu Gabriela - coordonator de proiect</a:t>
            </a:r>
          </a:p>
          <a:p>
            <a:pPr>
              <a:lnSpc>
                <a:spcPts val="5000"/>
              </a:lnSpc>
            </a:pPr>
            <a:r>
              <a:rPr lang="en-US" sz="3472">
                <a:solidFill>
                  <a:srgbClr val="363434"/>
                </a:solidFill>
                <a:latin typeface="Times New Roman Condensed Bold"/>
              </a:rPr>
              <a:t>Membrii echipei de proiect:</a:t>
            </a:r>
          </a:p>
          <a:p>
            <a:pPr>
              <a:lnSpc>
                <a:spcPts val="5000"/>
              </a:lnSpc>
            </a:pPr>
            <a:r>
              <a:rPr lang="en-US" sz="3472">
                <a:solidFill>
                  <a:srgbClr val="363434"/>
                </a:solidFill>
                <a:latin typeface="Times New Roman Condensed Bold"/>
              </a:rPr>
              <a:t>•Consilier școlar: Cristescu Rodica, expert implementare, responsabil cu diseminarea proiectului</a:t>
            </a:r>
          </a:p>
          <a:p>
            <a:pPr>
              <a:lnSpc>
                <a:spcPts val="5000"/>
              </a:lnSpc>
            </a:pPr>
            <a:r>
              <a:rPr lang="en-US" sz="3472">
                <a:solidFill>
                  <a:srgbClr val="363434"/>
                </a:solidFill>
                <a:latin typeface="Times New Roman Condensed Bold"/>
              </a:rPr>
              <a:t>•Stoica Daniela - expert financiar, expert implementare</a:t>
            </a:r>
          </a:p>
          <a:p>
            <a:pPr>
              <a:lnSpc>
                <a:spcPts val="5000"/>
              </a:lnSpc>
            </a:pPr>
            <a:r>
              <a:rPr lang="en-US" sz="3472">
                <a:solidFill>
                  <a:srgbClr val="363434"/>
                </a:solidFill>
                <a:latin typeface="Times New Roman Condensed Bold"/>
              </a:rPr>
              <a:t>•Ioniță Olimpia – expert implementare, responsabil cu monitorizarea activităților proiectului</a:t>
            </a:r>
          </a:p>
          <a:p>
            <a:pPr>
              <a:lnSpc>
                <a:spcPts val="5000"/>
              </a:lnSpc>
            </a:pPr>
            <a:r>
              <a:rPr lang="en-US" sz="3472">
                <a:solidFill>
                  <a:srgbClr val="363434"/>
                </a:solidFill>
                <a:latin typeface="Times New Roman Condensed Bold"/>
              </a:rPr>
              <a:t>•Petrescu Loredana - expert implementare</a:t>
            </a:r>
          </a:p>
          <a:p>
            <a:pPr>
              <a:lnSpc>
                <a:spcPts val="5000"/>
              </a:lnSpc>
            </a:pPr>
            <a:r>
              <a:rPr lang="en-US" sz="3472">
                <a:solidFill>
                  <a:srgbClr val="363434"/>
                </a:solidFill>
                <a:latin typeface="Times New Roman Condensed Bold"/>
              </a:rPr>
              <a:t>•Vîje Laura - expert implementare</a:t>
            </a:r>
          </a:p>
          <a:p>
            <a:pPr>
              <a:lnSpc>
                <a:spcPts val="3308"/>
              </a:lnSpc>
            </a:pPr>
            <a:endParaRPr lang="en-US" sz="3472">
              <a:solidFill>
                <a:srgbClr val="363434"/>
              </a:solidFill>
              <a:latin typeface="Times New Roman Condensed Bold"/>
            </a:endParaRPr>
          </a:p>
        </p:txBody>
      </p:sp>
      <p:sp>
        <p:nvSpPr>
          <p:cNvPr id="5" name="Freeform 5"/>
          <p:cNvSpPr/>
          <p:nvPr/>
        </p:nvSpPr>
        <p:spPr>
          <a:xfrm rot="-8517628">
            <a:off x="13292876" y="3202836"/>
            <a:ext cx="1880111" cy="647913"/>
          </a:xfrm>
          <a:custGeom>
            <a:avLst/>
            <a:gdLst/>
            <a:ahLst/>
            <a:cxnLst/>
            <a:rect l="l" t="t" r="r" b="b"/>
            <a:pathLst>
              <a:path w="1880111" h="647913">
                <a:moveTo>
                  <a:pt x="0" y="0"/>
                </a:moveTo>
                <a:lnTo>
                  <a:pt x="1880111" y="0"/>
                </a:lnTo>
                <a:lnTo>
                  <a:pt x="1880111" y="647913"/>
                </a:lnTo>
                <a:lnTo>
                  <a:pt x="0" y="6479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29236" y="0"/>
            <a:ext cx="6191495" cy="3591067"/>
          </a:xfrm>
          <a:custGeom>
            <a:avLst/>
            <a:gdLst/>
            <a:ahLst/>
            <a:cxnLst/>
            <a:rect l="l" t="t" r="r" b="b"/>
            <a:pathLst>
              <a:path w="6191495" h="3591067">
                <a:moveTo>
                  <a:pt x="0" y="0"/>
                </a:moveTo>
                <a:lnTo>
                  <a:pt x="6191496" y="0"/>
                </a:lnTo>
                <a:lnTo>
                  <a:pt x="6191496" y="3591067"/>
                </a:lnTo>
                <a:lnTo>
                  <a:pt x="0" y="35910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71724">
            <a:off x="14252936" y="719151"/>
            <a:ext cx="4442760" cy="1252050"/>
          </a:xfrm>
          <a:custGeom>
            <a:avLst/>
            <a:gdLst/>
            <a:ahLst/>
            <a:cxnLst/>
            <a:rect l="l" t="t" r="r" b="b"/>
            <a:pathLst>
              <a:path w="4442760" h="1252050">
                <a:moveTo>
                  <a:pt x="0" y="0"/>
                </a:moveTo>
                <a:lnTo>
                  <a:pt x="4442760" y="0"/>
                </a:lnTo>
                <a:lnTo>
                  <a:pt x="4442760" y="1252050"/>
                </a:lnTo>
                <a:lnTo>
                  <a:pt x="0" y="1252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6660863" y="923925"/>
            <a:ext cx="5328242" cy="183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363434"/>
                </a:solidFill>
                <a:latin typeface="DejaVu Serif Bold"/>
              </a:rPr>
              <a:t>ECHIPA DE PROIECT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483</Words>
  <Application>Microsoft Office PowerPoint</Application>
  <PresentationFormat>Particularizare</PresentationFormat>
  <Paragraphs>45</Paragraphs>
  <Slides>7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7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7</vt:i4>
      </vt:variant>
    </vt:vector>
  </HeadingPairs>
  <TitlesOfParts>
    <vt:vector size="15" baseType="lpstr">
      <vt:lpstr>Times New Roman Condensed Bold</vt:lpstr>
      <vt:lpstr>Times New Roman Condensed</vt:lpstr>
      <vt:lpstr>DejaVu Serif Bold</vt:lpstr>
      <vt:lpstr>Alice Bold</vt:lpstr>
      <vt:lpstr>Calibri</vt:lpstr>
      <vt:lpstr>Arimo Bold</vt:lpstr>
      <vt:lpstr>Arial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„ÎMPREUNĂ PRINDEM CURAJ!” 2023/2024</dc:title>
  <cp:lastModifiedBy>ionita</cp:lastModifiedBy>
  <cp:revision>3</cp:revision>
  <dcterms:created xsi:type="dcterms:W3CDTF">2006-08-16T00:00:00Z</dcterms:created>
  <dcterms:modified xsi:type="dcterms:W3CDTF">2024-01-25T08:00:06Z</dcterms:modified>
  <dc:identifier>DAF5-xSHPo0</dc:identifier>
</cp:coreProperties>
</file>